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95" r:id="rId4"/>
    <p:sldId id="296" r:id="rId5"/>
    <p:sldId id="298" r:id="rId6"/>
    <p:sldId id="297" r:id="rId7"/>
    <p:sldId id="279" r:id="rId8"/>
    <p:sldId id="29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F91"/>
    <a:srgbClr val="B3977F"/>
    <a:srgbClr val="877C63"/>
    <a:srgbClr val="D9A7A7"/>
    <a:srgbClr val="FACD5C"/>
    <a:srgbClr val="F9C749"/>
    <a:srgbClr val="F9C033"/>
    <a:srgbClr val="FCDF96"/>
    <a:srgbClr val="F9C135"/>
    <a:srgbClr val="FF9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AD7416-4715-499A-92F8-AF889CAF013C}" v="82" dt="2023-05-29T20:34:05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3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2">
            <a:extLst>
              <a:ext uri="{FF2B5EF4-FFF2-40B4-BE49-F238E27FC236}">
                <a16:creationId xmlns:a16="http://schemas.microsoft.com/office/drawing/2014/main" id="{BF8E8331-1907-4253-9301-20ED1144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0"/>
            <a:ext cx="4213623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37D52375-E0D3-47D4-B1A5-F8E64AD3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FEF6DD-585F-1199-0FC2-AD256E4C8A71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37" name="Ovaal 2">
              <a:extLst>
                <a:ext uri="{FF2B5EF4-FFF2-40B4-BE49-F238E27FC236}">
                  <a16:creationId xmlns:a16="http://schemas.microsoft.com/office/drawing/2014/main" id="{8A2DE224-974B-3F12-8DDB-319001774B99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506322B-FFFB-E0D9-77DF-A394480A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3E38A4E-4419-A506-008E-3E252AB12E56}"/>
              </a:ext>
            </a:extLst>
          </p:cNvPr>
          <p:cNvGrpSpPr/>
          <p:nvPr/>
        </p:nvGrpSpPr>
        <p:grpSpPr>
          <a:xfrm>
            <a:off x="150659" y="4555419"/>
            <a:ext cx="6586415" cy="1708298"/>
            <a:chOff x="150659" y="4555419"/>
            <a:chExt cx="6586415" cy="1708298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0DF9685-ED49-FC94-420B-5FAD5741CB34}"/>
                </a:ext>
              </a:extLst>
            </p:cNvPr>
            <p:cNvSpPr txBox="1"/>
            <p:nvPr/>
          </p:nvSpPr>
          <p:spPr>
            <a:xfrm>
              <a:off x="150659" y="4851028"/>
              <a:ext cx="6586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Messages for general public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4B86EF-B186-4B6B-88ED-83589B6946DC}"/>
              </a:ext>
            </a:extLst>
          </p:cNvPr>
          <p:cNvSpPr/>
          <p:nvPr/>
        </p:nvSpPr>
        <p:spPr>
          <a:xfrm>
            <a:off x="453258" y="4662803"/>
            <a:ext cx="5981219" cy="1489904"/>
          </a:xfrm>
          <a:prstGeom prst="roundRect">
            <a:avLst/>
          </a:prstGeom>
          <a:noFill/>
          <a:ln>
            <a:solidFill>
              <a:srgbClr val="DBD1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DE73569-89E4-253B-3DB0-71163F407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CBFBCBD-A903-29EF-3B5D-AFE89E528F0D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6C29CDB-3A45-01B4-5856-77E959323A4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F621FAA-9A6C-3938-FBAD-4E1BCD0E9447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F311738-9071-6EB9-349E-794CF9461288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campaign was initiated by EONS and is run in association </a:t>
                </a:r>
                <a:br>
                  <a:rPr lang="en-GB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6012B14-5EAD-F378-E3F7-6D26DDDCD9BB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54" name="Ovaal 2">
                  <a:extLst>
                    <a:ext uri="{FF2B5EF4-FFF2-40B4-BE49-F238E27FC236}">
                      <a16:creationId xmlns:a16="http://schemas.microsoft.com/office/drawing/2014/main" id="{0F7AB5A5-0031-C630-9923-04FF05C61D3D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5" name="Picture 5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F5DDF3F-D747-FD61-D33D-ED2C231E46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9AEB75ED-853A-492B-B9A4-282C4106C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ECADB6-0590-F662-1F61-E925867D846B}"/>
              </a:ext>
            </a:extLst>
          </p:cNvPr>
          <p:cNvGrpSpPr/>
          <p:nvPr/>
        </p:nvGrpSpPr>
        <p:grpSpPr>
          <a:xfrm>
            <a:off x="2396115" y="375565"/>
            <a:ext cx="2049983" cy="2171688"/>
            <a:chOff x="2396115" y="375565"/>
            <a:chExt cx="2049983" cy="2171688"/>
          </a:xfrm>
        </p:grpSpPr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FOR WOMEN: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IF YOU CAN,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BREASTFEED YOUR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BABY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LIMIT USE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OF HRT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6D3DD5E-129A-6812-FAD6-DD4CD6B632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86" y="43970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breastfeeding a baby&#10;&#10;Description automatically generated with medium confidence">
            <a:extLst>
              <a:ext uri="{FF2B5EF4-FFF2-40B4-BE49-F238E27FC236}">
                <a16:creationId xmlns:a16="http://schemas.microsoft.com/office/drawing/2014/main" id="{36A58C0E-7227-1C7F-5428-BA8D79D2F2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0" t="-1" r="24547" b="-1"/>
          <a:stretch/>
        </p:blipFill>
        <p:spPr>
          <a:xfrm>
            <a:off x="-4101" y="0"/>
            <a:ext cx="6879926" cy="99301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618908" y="3941024"/>
            <a:ext cx="5655833" cy="3348759"/>
          </a:xfrm>
          <a:prstGeom prst="roundRect">
            <a:avLst/>
          </a:prstGeom>
          <a:solidFill>
            <a:schemeClr val="bg1">
              <a:alpha val="7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0" y="4219582"/>
            <a:ext cx="5783812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91B512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91B512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Breastfeeding reduces 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the mother’s cancer risk. 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If you can, 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breastfeed your baby.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 </a:t>
            </a:r>
            <a:endParaRPr lang="en-GB" sz="6000" b="1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Freeform 72">
            <a:extLst>
              <a:ext uri="{FF2B5EF4-FFF2-40B4-BE49-F238E27FC236}">
                <a16:creationId xmlns:a16="http://schemas.microsoft.com/office/drawing/2014/main" id="{D57D5010-3B0C-1690-D314-9996552EA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1"/>
            <a:ext cx="4213623" cy="2285365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1" name="Freeform 74">
            <a:extLst>
              <a:ext uri="{FF2B5EF4-FFF2-40B4-BE49-F238E27FC236}">
                <a16:creationId xmlns:a16="http://schemas.microsoft.com/office/drawing/2014/main" id="{EB7005F8-7C75-3B5C-4E1D-264B97CAF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6E00AD-066F-AB6C-B3BC-6A5A243A3BD9}"/>
              </a:ext>
            </a:extLst>
          </p:cNvPr>
          <p:cNvGrpSpPr/>
          <p:nvPr/>
        </p:nvGrpSpPr>
        <p:grpSpPr>
          <a:xfrm>
            <a:off x="417821" y="388491"/>
            <a:ext cx="1792224" cy="1792224"/>
            <a:chOff x="438977" y="415290"/>
            <a:chExt cx="1792224" cy="1792224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38977" y="415290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7447251-DD76-B58C-1466-08E4606848E6}"/>
                </a:ext>
              </a:extLst>
            </p:cNvPr>
            <p:cNvSpPr/>
            <p:nvPr/>
          </p:nvSpPr>
          <p:spPr>
            <a:xfrm>
              <a:off x="616810" y="828538"/>
              <a:ext cx="1482691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Insert</a:t>
              </a:r>
              <a: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logo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of your organization</a:t>
              </a:r>
            </a:p>
            <a:p>
              <a:pPr algn="ctr"/>
              <a:r>
                <a:rPr lang="en-US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here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4686E5AE-BEB6-30F5-6739-B02098C992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2A3504F-6637-A59D-CF74-288B2EAC745A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A98F231-1CE9-7A34-AAEA-320B34EA27F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FBDF453-EBF5-9EFD-E9B1-5949F2199865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DA6CEB7-A637-2B0E-3654-E04323B81AFB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campaign was initiated by EONS and is run in association </a:t>
                </a:r>
                <a:br>
                  <a:rPr lang="en-GB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C38B89D-E7DC-99E5-D538-94779B1DE755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58" name="Ovaal 2">
                  <a:extLst>
                    <a:ext uri="{FF2B5EF4-FFF2-40B4-BE49-F238E27FC236}">
                      <a16:creationId xmlns:a16="http://schemas.microsoft.com/office/drawing/2014/main" id="{32DAAFDE-C030-2F37-6107-DB1E82EFB08B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59" name="Picture 58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379C9A3B-DD86-42DB-85A3-368C268DE3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6BB8699A-899B-1E06-6706-98E042F2D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75B2EDD-C698-634B-DD3A-7AE8154A23FB}"/>
              </a:ext>
            </a:extLst>
          </p:cNvPr>
          <p:cNvGrpSpPr/>
          <p:nvPr/>
        </p:nvGrpSpPr>
        <p:grpSpPr>
          <a:xfrm>
            <a:off x="2396115" y="375565"/>
            <a:ext cx="2049983" cy="2171688"/>
            <a:chOff x="2396115" y="375565"/>
            <a:chExt cx="2049983" cy="2171688"/>
          </a:xfrm>
        </p:grpSpPr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98C3408-7105-7B7A-59F5-2DDFEE479666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3867BA8D-B95E-69DB-0045-379B5EF24064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FOR WOMEN: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IF YOU CAN,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BREASTFEED YOUR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BABY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LIMIT USE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OF HRT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AB6B1E8-1886-20D2-CC64-DA5379DD7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86" y="43970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pink ribbon&#10;&#10;Description automatically generated with medium confidence">
            <a:extLst>
              <a:ext uri="{FF2B5EF4-FFF2-40B4-BE49-F238E27FC236}">
                <a16:creationId xmlns:a16="http://schemas.microsoft.com/office/drawing/2014/main" id="{5F5BC894-8A71-81D0-BE3B-84F1442EC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1" t="5969" r="18636" b="47022"/>
          <a:stretch/>
        </p:blipFill>
        <p:spPr>
          <a:xfrm>
            <a:off x="-26026" y="1"/>
            <a:ext cx="6879926" cy="99301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467674" y="3889284"/>
            <a:ext cx="5958301" cy="4323980"/>
          </a:xfrm>
          <a:prstGeom prst="roundRect">
            <a:avLst/>
          </a:prstGeom>
          <a:solidFill>
            <a:schemeClr val="bg1">
              <a:alpha val="46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46" y="4083004"/>
            <a:ext cx="6402706" cy="123787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gradFill>
                  <a:gsLst>
                    <a:gs pos="0">
                      <a:srgbClr val="F6F8FC"/>
                    </a:gs>
                    <a:gs pos="74000">
                      <a:srgbClr val="ABC0E4"/>
                    </a:gs>
                    <a:gs pos="83000">
                      <a:srgbClr val="ABC0E4"/>
                    </a:gs>
                    <a:gs pos="100000">
                      <a:srgbClr val="C7D5ED"/>
                    </a:gs>
                  </a:gsLst>
                  <a:lin ang="5400000" scaled="0"/>
                </a:gra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Breast feeding babies </a:t>
            </a:r>
            <a:b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brings many health benefits, </a:t>
            </a:r>
            <a:b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for both mother and child. </a:t>
            </a:r>
            <a:b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One of them is reducing </a:t>
            </a:r>
            <a:b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the risk for breast cancer </a:t>
            </a:r>
            <a:b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6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for the mother. </a:t>
            </a:r>
            <a:endParaRPr lang="en-GB" sz="4800" b="1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365048-D103-4D77-196F-01BAC6E1E837}"/>
              </a:ext>
            </a:extLst>
          </p:cNvPr>
          <p:cNvGrpSpPr/>
          <p:nvPr/>
        </p:nvGrpSpPr>
        <p:grpSpPr>
          <a:xfrm>
            <a:off x="-4101" y="153871"/>
            <a:ext cx="6879926" cy="9889087"/>
            <a:chOff x="-4101" y="153871"/>
            <a:chExt cx="6879926" cy="9889087"/>
          </a:xfrm>
        </p:grpSpPr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40A4EC6-5885-0BD5-80B4-2B459BC5E90B}"/>
                </a:ext>
              </a:extLst>
            </p:cNvPr>
            <p:cNvGrpSpPr/>
            <p:nvPr/>
          </p:nvGrpSpPr>
          <p:grpSpPr>
            <a:xfrm>
              <a:off x="417821" y="388491"/>
              <a:ext cx="1792224" cy="1792224"/>
              <a:chOff x="438977" y="415290"/>
              <a:chExt cx="1792224" cy="179222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9D8CD45-7AFF-5A98-E5A0-4D5B081F9991}"/>
                  </a:ext>
                </a:extLst>
              </p:cNvPr>
              <p:cNvSpPr/>
              <p:nvPr/>
            </p:nvSpPr>
            <p:spPr>
              <a:xfrm>
                <a:off x="438977" y="415290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6C7509A-674A-085C-667B-4B607C7C11FE}"/>
                  </a:ext>
                </a:extLst>
              </p:cNvPr>
              <p:cNvSpPr/>
              <p:nvPr/>
            </p:nvSpPr>
            <p:spPr>
              <a:xfrm>
                <a:off x="616810" y="828538"/>
                <a:ext cx="1482691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Insert</a:t>
                </a: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logo </a:t>
                </a:r>
                <a:b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of your organization</a:t>
                </a:r>
              </a:p>
              <a:p>
                <a:pPr algn="ctr"/>
                <a:r>
                  <a:rPr lang="en-US" sz="1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here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4B7CFBC-5D39-AE9A-C2C0-496C4E6F2AB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1AA3F05-3D47-7AB4-ABBB-C4E0BBE1F9B0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33E7AA2-D584-39B9-E448-3F5EC98B17BF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AF24146-9688-F8B8-F367-509C9A282DAA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8C4F91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8C4F91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5121FC70-74E7-07E1-C294-5BA1EBF4C867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2" name="Ovaal 2">
                    <a:extLst>
                      <a:ext uri="{FF2B5EF4-FFF2-40B4-BE49-F238E27FC236}">
                        <a16:creationId xmlns:a16="http://schemas.microsoft.com/office/drawing/2014/main" id="{796A0824-0429-6C80-934E-2A2355C91AAC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3" name="Picture 32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F7A7CA1F-DAC9-88CE-A01B-6A16F27AB2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E8EC7236-6ACB-8283-9A96-9519E3145C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75FB15E-2D8F-BCF9-2E04-2EE286AD740A}"/>
              </a:ext>
            </a:extLst>
          </p:cNvPr>
          <p:cNvGrpSpPr/>
          <p:nvPr/>
        </p:nvGrpSpPr>
        <p:grpSpPr>
          <a:xfrm>
            <a:off x="2396115" y="375565"/>
            <a:ext cx="2049983" cy="2171688"/>
            <a:chOff x="2396115" y="375565"/>
            <a:chExt cx="2049983" cy="217168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F5C41C-3985-42E9-696A-64C9C801133F}"/>
                </a:ext>
              </a:extLst>
            </p:cNvPr>
            <p:cNvGrpSpPr/>
            <p:nvPr/>
          </p:nvGrpSpPr>
          <p:grpSpPr>
            <a:xfrm>
              <a:off x="2396115" y="375565"/>
              <a:ext cx="2049983" cy="2171688"/>
              <a:chOff x="2396115" y="375565"/>
              <a:chExt cx="2049983" cy="2171688"/>
            </a:xfrm>
          </p:grpSpPr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E510078D-2C95-09C2-1C54-DF8A4A3F3FED}"/>
                  </a:ext>
                </a:extLst>
              </p:cNvPr>
              <p:cNvSpPr txBox="1"/>
              <p:nvPr/>
            </p:nvSpPr>
            <p:spPr>
              <a:xfrm>
                <a:off x="2396115" y="900698"/>
                <a:ext cx="2049983" cy="16465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3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algn="ctr" rtl="0" fontAlgn="base"/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FOR WOMEN:</a:t>
                </a:r>
              </a:p>
              <a:p>
                <a:pPr algn="ctr" rtl="0" fontAlgn="base"/>
                <a:r>
                  <a:rPr lang="en-US" sz="500" b="1" dirty="0">
                    <a:solidFill>
                      <a:srgbClr val="8C4F9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</a:t>
                </a:r>
              </a:p>
              <a:p>
                <a:pPr algn="ctr" rtl="0" fontAlgn="base"/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IF YOU CAN, </a:t>
                </a:r>
                <a:b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BREASTFEED YOUR </a:t>
                </a:r>
                <a:b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BABY</a:t>
                </a:r>
              </a:p>
              <a:p>
                <a:pPr algn="ctr" rtl="0" fontAlgn="base"/>
                <a:r>
                  <a:rPr lang="en-US" sz="500" b="1" dirty="0">
                    <a:solidFill>
                      <a:srgbClr val="8C4F9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</a:t>
                </a:r>
              </a:p>
              <a:p>
                <a:pPr algn="ctr" rtl="0" fontAlgn="base"/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LIMIT USE </a:t>
                </a:r>
                <a:b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OF HRT</a:t>
                </a:r>
                <a:endParaRPr lang="en-GB" sz="10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 fontAlgn="base"/>
                <a:endParaRPr lang="en-US" sz="600" b="1" dirty="0">
                  <a:solidFill>
                    <a:srgbClr val="FF9922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 rtl="0" fontAlgn="base"/>
                <a:endParaRPr lang="en-GB" sz="105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097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7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lothing, elbow, person, human face&#10;&#10;Description automatically generated">
            <a:extLst>
              <a:ext uri="{FF2B5EF4-FFF2-40B4-BE49-F238E27FC236}">
                <a16:creationId xmlns:a16="http://schemas.microsoft.com/office/drawing/2014/main" id="{45F1E016-58C0-25F9-5982-55CE7AF69A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427247" y="5122075"/>
            <a:ext cx="5958301" cy="3704684"/>
          </a:xfrm>
          <a:prstGeom prst="roundRect">
            <a:avLst/>
          </a:prstGeom>
          <a:solidFill>
            <a:schemeClr val="bg1">
              <a:alpha val="6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2" y="5014058"/>
            <a:ext cx="6402706" cy="123787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gradFill>
                  <a:gsLst>
                    <a:gs pos="0">
                      <a:srgbClr val="F6F8FC"/>
                    </a:gs>
                    <a:gs pos="74000">
                      <a:srgbClr val="ABC0E4"/>
                    </a:gs>
                    <a:gs pos="83000">
                      <a:srgbClr val="ABC0E4"/>
                    </a:gs>
                    <a:gs pos="100000">
                      <a:srgbClr val="C7D5ED"/>
                    </a:gs>
                  </a:gsLst>
                  <a:lin ang="5400000" scaled="0"/>
                </a:gra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Menopausal symptoms are challenging for many women.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9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Sometimes lifestyle changes 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can help. 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9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Discuss with your health care provider. </a:t>
            </a:r>
            <a:endParaRPr lang="en-GB" sz="3200" b="1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365048-D103-4D77-196F-01BAC6E1E837}"/>
              </a:ext>
            </a:extLst>
          </p:cNvPr>
          <p:cNvGrpSpPr/>
          <p:nvPr/>
        </p:nvGrpSpPr>
        <p:grpSpPr>
          <a:xfrm>
            <a:off x="-4101" y="153871"/>
            <a:ext cx="6879926" cy="9889087"/>
            <a:chOff x="-4101" y="153871"/>
            <a:chExt cx="6879926" cy="9889087"/>
          </a:xfrm>
        </p:grpSpPr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40A4EC6-5885-0BD5-80B4-2B459BC5E90B}"/>
                </a:ext>
              </a:extLst>
            </p:cNvPr>
            <p:cNvGrpSpPr/>
            <p:nvPr/>
          </p:nvGrpSpPr>
          <p:grpSpPr>
            <a:xfrm>
              <a:off x="417821" y="388491"/>
              <a:ext cx="1792224" cy="1792224"/>
              <a:chOff x="438977" y="415290"/>
              <a:chExt cx="1792224" cy="179222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9D8CD45-7AFF-5A98-E5A0-4D5B081F9991}"/>
                  </a:ext>
                </a:extLst>
              </p:cNvPr>
              <p:cNvSpPr/>
              <p:nvPr/>
            </p:nvSpPr>
            <p:spPr>
              <a:xfrm>
                <a:off x="438977" y="415290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6C7509A-674A-085C-667B-4B607C7C11FE}"/>
                  </a:ext>
                </a:extLst>
              </p:cNvPr>
              <p:cNvSpPr/>
              <p:nvPr/>
            </p:nvSpPr>
            <p:spPr>
              <a:xfrm>
                <a:off x="616810" y="828538"/>
                <a:ext cx="1482691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Insert</a:t>
                </a: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logo </a:t>
                </a:r>
                <a:b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of your organization</a:t>
                </a:r>
              </a:p>
              <a:p>
                <a:pPr algn="ctr"/>
                <a:r>
                  <a:rPr lang="en-US" sz="1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here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4B7CFBC-5D39-AE9A-C2C0-496C4E6F2AB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1AA3F05-3D47-7AB4-ABBB-C4E0BBE1F9B0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33E7AA2-D584-39B9-E448-3F5EC98B17BF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AF24146-9688-F8B8-F367-509C9A282DAA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8C4F91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8C4F91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5121FC70-74E7-07E1-C294-5BA1EBF4C867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2" name="Ovaal 2">
                    <a:extLst>
                      <a:ext uri="{FF2B5EF4-FFF2-40B4-BE49-F238E27FC236}">
                        <a16:creationId xmlns:a16="http://schemas.microsoft.com/office/drawing/2014/main" id="{796A0824-0429-6C80-934E-2A2355C91AAC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3" name="Picture 32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F7A7CA1F-DAC9-88CE-A01B-6A16F27AB2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E8EC7236-6ACB-8283-9A96-9519E3145C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75FB15E-2D8F-BCF9-2E04-2EE286AD740A}"/>
              </a:ext>
            </a:extLst>
          </p:cNvPr>
          <p:cNvGrpSpPr/>
          <p:nvPr/>
        </p:nvGrpSpPr>
        <p:grpSpPr>
          <a:xfrm>
            <a:off x="2396115" y="375565"/>
            <a:ext cx="2049983" cy="2171688"/>
            <a:chOff x="2396115" y="375565"/>
            <a:chExt cx="2049983" cy="217168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F5C41C-3985-42E9-696A-64C9C801133F}"/>
                </a:ext>
              </a:extLst>
            </p:cNvPr>
            <p:cNvGrpSpPr/>
            <p:nvPr/>
          </p:nvGrpSpPr>
          <p:grpSpPr>
            <a:xfrm>
              <a:off x="2396115" y="375565"/>
              <a:ext cx="2049983" cy="2171688"/>
              <a:chOff x="2396115" y="375565"/>
              <a:chExt cx="2049983" cy="2171688"/>
            </a:xfrm>
          </p:grpSpPr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E510078D-2C95-09C2-1C54-DF8A4A3F3FED}"/>
                  </a:ext>
                </a:extLst>
              </p:cNvPr>
              <p:cNvSpPr txBox="1"/>
              <p:nvPr/>
            </p:nvSpPr>
            <p:spPr>
              <a:xfrm>
                <a:off x="2396115" y="900698"/>
                <a:ext cx="2049983" cy="16465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3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algn="ctr" rtl="0" fontAlgn="base"/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FOR WOMEN:</a:t>
                </a:r>
              </a:p>
              <a:p>
                <a:pPr algn="ctr" rtl="0" fontAlgn="base"/>
                <a:r>
                  <a:rPr lang="en-US" sz="500" b="1" dirty="0">
                    <a:solidFill>
                      <a:srgbClr val="8C4F9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</a:t>
                </a:r>
              </a:p>
              <a:p>
                <a:pPr algn="ctr" rtl="0" fontAlgn="base"/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IF YOU CAN, </a:t>
                </a:r>
                <a:b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BREASTFEED YOUR </a:t>
                </a:r>
                <a:b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BABY</a:t>
                </a:r>
              </a:p>
              <a:p>
                <a:pPr algn="ctr" rtl="0" fontAlgn="base"/>
                <a:r>
                  <a:rPr lang="en-US" sz="500" b="1" dirty="0">
                    <a:solidFill>
                      <a:srgbClr val="8C4F9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</a:t>
                </a:r>
              </a:p>
              <a:p>
                <a:pPr algn="ctr" rtl="0" fontAlgn="base"/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LIMIT USE </a:t>
                </a:r>
                <a:b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OF HRT</a:t>
                </a:r>
                <a:endParaRPr lang="en-GB" sz="10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 fontAlgn="base"/>
                <a:endParaRPr lang="en-US" sz="600" b="1" dirty="0">
                  <a:solidFill>
                    <a:srgbClr val="FF9922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 rtl="0" fontAlgn="base"/>
                <a:endParaRPr lang="en-GB" sz="105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760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2">
            <a:extLst>
              <a:ext uri="{FF2B5EF4-FFF2-40B4-BE49-F238E27FC236}">
                <a16:creationId xmlns:a16="http://schemas.microsoft.com/office/drawing/2014/main" id="{BF8E8331-1907-4253-9301-20ED1144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66" y="153870"/>
            <a:ext cx="4213623" cy="2258568"/>
          </a:xfrm>
          <a:custGeom>
            <a:avLst/>
            <a:gdLst>
              <a:gd name="T0" fmla="*/ 7607 w 7645"/>
              <a:gd name="T1" fmla="*/ 977 h 4080"/>
              <a:gd name="T2" fmla="*/ 7607 w 7645"/>
              <a:gd name="T3" fmla="*/ 977 h 4080"/>
              <a:gd name="T4" fmla="*/ 6878 w 7645"/>
              <a:gd name="T5" fmla="*/ 269 h 4080"/>
              <a:gd name="T6" fmla="*/ 6878 w 7645"/>
              <a:gd name="T7" fmla="*/ 269 h 4080"/>
              <a:gd name="T8" fmla="*/ 5865 w 7645"/>
              <a:gd name="T9" fmla="*/ 0 h 4080"/>
              <a:gd name="T10" fmla="*/ 5865 w 7645"/>
              <a:gd name="T11" fmla="*/ 0 h 4080"/>
              <a:gd name="T12" fmla="*/ 3825 w 7645"/>
              <a:gd name="T13" fmla="*/ 2039 h 4080"/>
              <a:gd name="T14" fmla="*/ 3825 w 7645"/>
              <a:gd name="T15" fmla="*/ 2039 h 4080"/>
              <a:gd name="T16" fmla="*/ 2040 w 7645"/>
              <a:gd name="T17" fmla="*/ 3825 h 4080"/>
              <a:gd name="T18" fmla="*/ 2040 w 7645"/>
              <a:gd name="T19" fmla="*/ 3825 h 4080"/>
              <a:gd name="T20" fmla="*/ 255 w 7645"/>
              <a:gd name="T21" fmla="*/ 2039 h 4080"/>
              <a:gd name="T22" fmla="*/ 255 w 7645"/>
              <a:gd name="T23" fmla="*/ 2039 h 4080"/>
              <a:gd name="T24" fmla="*/ 2040 w 7645"/>
              <a:gd name="T25" fmla="*/ 255 h 4080"/>
              <a:gd name="T26" fmla="*/ 2040 w 7645"/>
              <a:gd name="T27" fmla="*/ 255 h 4080"/>
              <a:gd name="T28" fmla="*/ 2927 w 7645"/>
              <a:gd name="T29" fmla="*/ 490 h 4080"/>
              <a:gd name="T30" fmla="*/ 2927 w 7645"/>
              <a:gd name="T31" fmla="*/ 490 h 4080"/>
              <a:gd name="T32" fmla="*/ 3564 w 7645"/>
              <a:gd name="T33" fmla="*/ 1109 h 4080"/>
              <a:gd name="T34" fmla="*/ 3564 w 7645"/>
              <a:gd name="T35" fmla="*/ 1109 h 4080"/>
              <a:gd name="T36" fmla="*/ 3739 w 7645"/>
              <a:gd name="T37" fmla="*/ 1152 h 4080"/>
              <a:gd name="T38" fmla="*/ 3739 w 7645"/>
              <a:gd name="T39" fmla="*/ 1152 h 4080"/>
              <a:gd name="T40" fmla="*/ 3782 w 7645"/>
              <a:gd name="T41" fmla="*/ 977 h 4080"/>
              <a:gd name="T42" fmla="*/ 3782 w 7645"/>
              <a:gd name="T43" fmla="*/ 977 h 4080"/>
              <a:gd name="T44" fmla="*/ 3053 w 7645"/>
              <a:gd name="T45" fmla="*/ 269 h 4080"/>
              <a:gd name="T46" fmla="*/ 3053 w 7645"/>
              <a:gd name="T47" fmla="*/ 269 h 4080"/>
              <a:gd name="T48" fmla="*/ 2040 w 7645"/>
              <a:gd name="T49" fmla="*/ 0 h 4080"/>
              <a:gd name="T50" fmla="*/ 2040 w 7645"/>
              <a:gd name="T51" fmla="*/ 0 h 4080"/>
              <a:gd name="T52" fmla="*/ 0 w 7645"/>
              <a:gd name="T53" fmla="*/ 2039 h 4080"/>
              <a:gd name="T54" fmla="*/ 0 w 7645"/>
              <a:gd name="T55" fmla="*/ 2039 h 4080"/>
              <a:gd name="T56" fmla="*/ 2040 w 7645"/>
              <a:gd name="T57" fmla="*/ 4079 h 4080"/>
              <a:gd name="T58" fmla="*/ 2040 w 7645"/>
              <a:gd name="T59" fmla="*/ 4079 h 4080"/>
              <a:gd name="T60" fmla="*/ 4080 w 7645"/>
              <a:gd name="T61" fmla="*/ 2039 h 4080"/>
              <a:gd name="T62" fmla="*/ 4080 w 7645"/>
              <a:gd name="T63" fmla="*/ 2039 h 4080"/>
              <a:gd name="T64" fmla="*/ 5865 w 7645"/>
              <a:gd name="T65" fmla="*/ 255 h 4080"/>
              <a:gd name="T66" fmla="*/ 5865 w 7645"/>
              <a:gd name="T67" fmla="*/ 255 h 4080"/>
              <a:gd name="T68" fmla="*/ 6751 w 7645"/>
              <a:gd name="T69" fmla="*/ 490 h 4080"/>
              <a:gd name="T70" fmla="*/ 6751 w 7645"/>
              <a:gd name="T71" fmla="*/ 490 h 4080"/>
              <a:gd name="T72" fmla="*/ 7389 w 7645"/>
              <a:gd name="T73" fmla="*/ 1109 h 4080"/>
              <a:gd name="T74" fmla="*/ 7389 w 7645"/>
              <a:gd name="T75" fmla="*/ 1109 h 4080"/>
              <a:gd name="T76" fmla="*/ 7565 w 7645"/>
              <a:gd name="T77" fmla="*/ 1152 h 4080"/>
              <a:gd name="T78" fmla="*/ 7565 w 7645"/>
              <a:gd name="T79" fmla="*/ 1152 h 4080"/>
              <a:gd name="T80" fmla="*/ 7607 w 7645"/>
              <a:gd name="T81" fmla="*/ 977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5" h="4080">
                <a:moveTo>
                  <a:pt x="7607" y="977"/>
                </a:moveTo>
                <a:lnTo>
                  <a:pt x="7607" y="977"/>
                </a:lnTo>
                <a:cubicBezTo>
                  <a:pt x="7428" y="685"/>
                  <a:pt x="7176" y="440"/>
                  <a:pt x="6878" y="269"/>
                </a:cubicBezTo>
                <a:lnTo>
                  <a:pt x="6878" y="269"/>
                </a:lnTo>
                <a:cubicBezTo>
                  <a:pt x="6572" y="93"/>
                  <a:pt x="6221" y="0"/>
                  <a:pt x="5865" y="0"/>
                </a:cubicBezTo>
                <a:lnTo>
                  <a:pt x="5865" y="0"/>
                </a:lnTo>
                <a:cubicBezTo>
                  <a:pt x="4741" y="0"/>
                  <a:pt x="3825" y="915"/>
                  <a:pt x="3825" y="2039"/>
                </a:cubicBezTo>
                <a:lnTo>
                  <a:pt x="3825" y="2039"/>
                </a:lnTo>
                <a:cubicBezTo>
                  <a:pt x="3825" y="3024"/>
                  <a:pt x="3025" y="3825"/>
                  <a:pt x="2040" y="3825"/>
                </a:cubicBezTo>
                <a:lnTo>
                  <a:pt x="2040" y="3825"/>
                </a:lnTo>
                <a:cubicBezTo>
                  <a:pt x="1056" y="3825"/>
                  <a:pt x="255" y="3024"/>
                  <a:pt x="255" y="2039"/>
                </a:cubicBezTo>
                <a:lnTo>
                  <a:pt x="255" y="2039"/>
                </a:lnTo>
                <a:cubicBezTo>
                  <a:pt x="255" y="1055"/>
                  <a:pt x="1056" y="255"/>
                  <a:pt x="2040" y="255"/>
                </a:cubicBezTo>
                <a:lnTo>
                  <a:pt x="2040" y="255"/>
                </a:lnTo>
                <a:cubicBezTo>
                  <a:pt x="2352" y="255"/>
                  <a:pt x="2658" y="336"/>
                  <a:pt x="2927" y="490"/>
                </a:cubicBezTo>
                <a:lnTo>
                  <a:pt x="2927" y="490"/>
                </a:lnTo>
                <a:cubicBezTo>
                  <a:pt x="3187" y="639"/>
                  <a:pt x="3407" y="854"/>
                  <a:pt x="3564" y="1109"/>
                </a:cubicBezTo>
                <a:lnTo>
                  <a:pt x="3564" y="1109"/>
                </a:lnTo>
                <a:cubicBezTo>
                  <a:pt x="3601" y="1169"/>
                  <a:pt x="3679" y="1188"/>
                  <a:pt x="3739" y="1152"/>
                </a:cubicBezTo>
                <a:lnTo>
                  <a:pt x="3739" y="1152"/>
                </a:lnTo>
                <a:cubicBezTo>
                  <a:pt x="3799" y="1115"/>
                  <a:pt x="3818" y="1037"/>
                  <a:pt x="3782" y="977"/>
                </a:cubicBezTo>
                <a:lnTo>
                  <a:pt x="3782" y="977"/>
                </a:lnTo>
                <a:cubicBezTo>
                  <a:pt x="3603" y="685"/>
                  <a:pt x="3351" y="440"/>
                  <a:pt x="3053" y="269"/>
                </a:cubicBezTo>
                <a:lnTo>
                  <a:pt x="3053" y="269"/>
                </a:lnTo>
                <a:cubicBezTo>
                  <a:pt x="2746" y="93"/>
                  <a:pt x="2396" y="0"/>
                  <a:pt x="2040" y="0"/>
                </a:cubicBezTo>
                <a:lnTo>
                  <a:pt x="2040" y="0"/>
                </a:lnTo>
                <a:cubicBezTo>
                  <a:pt x="915" y="0"/>
                  <a:pt x="0" y="915"/>
                  <a:pt x="0" y="2039"/>
                </a:cubicBezTo>
                <a:lnTo>
                  <a:pt x="0" y="2039"/>
                </a:lnTo>
                <a:cubicBezTo>
                  <a:pt x="0" y="3164"/>
                  <a:pt x="915" y="4079"/>
                  <a:pt x="2040" y="4079"/>
                </a:cubicBezTo>
                <a:lnTo>
                  <a:pt x="2040" y="4079"/>
                </a:lnTo>
                <a:cubicBezTo>
                  <a:pt x="3165" y="4079"/>
                  <a:pt x="4080" y="3164"/>
                  <a:pt x="4080" y="2039"/>
                </a:cubicBezTo>
                <a:lnTo>
                  <a:pt x="4080" y="2039"/>
                </a:lnTo>
                <a:cubicBezTo>
                  <a:pt x="4080" y="1055"/>
                  <a:pt x="4881" y="255"/>
                  <a:pt x="5865" y="255"/>
                </a:cubicBezTo>
                <a:lnTo>
                  <a:pt x="5865" y="255"/>
                </a:lnTo>
                <a:cubicBezTo>
                  <a:pt x="6177" y="255"/>
                  <a:pt x="6483" y="336"/>
                  <a:pt x="6751" y="490"/>
                </a:cubicBezTo>
                <a:lnTo>
                  <a:pt x="6751" y="490"/>
                </a:lnTo>
                <a:cubicBezTo>
                  <a:pt x="7012" y="639"/>
                  <a:pt x="7233" y="854"/>
                  <a:pt x="7389" y="1109"/>
                </a:cubicBezTo>
                <a:lnTo>
                  <a:pt x="7389" y="1109"/>
                </a:lnTo>
                <a:cubicBezTo>
                  <a:pt x="7426" y="1169"/>
                  <a:pt x="7505" y="1188"/>
                  <a:pt x="7565" y="1152"/>
                </a:cubicBezTo>
                <a:lnTo>
                  <a:pt x="7565" y="1152"/>
                </a:lnTo>
                <a:cubicBezTo>
                  <a:pt x="7625" y="1115"/>
                  <a:pt x="7644" y="1037"/>
                  <a:pt x="7607" y="977"/>
                </a:cubicBezTo>
              </a:path>
            </a:pathLst>
          </a:custGeom>
          <a:solidFill>
            <a:srgbClr val="258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37D52375-E0D3-47D4-B1A5-F8E64AD3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03" y="153871"/>
            <a:ext cx="4213623" cy="2261464"/>
          </a:xfrm>
          <a:custGeom>
            <a:avLst/>
            <a:gdLst>
              <a:gd name="T0" fmla="*/ 5603 w 7644"/>
              <a:gd name="T1" fmla="*/ 4079 h 4080"/>
              <a:gd name="T2" fmla="*/ 5603 w 7644"/>
              <a:gd name="T3" fmla="*/ 4079 h 4080"/>
              <a:gd name="T4" fmla="*/ 4590 w 7644"/>
              <a:gd name="T5" fmla="*/ 3810 h 4080"/>
              <a:gd name="T6" fmla="*/ 4590 w 7644"/>
              <a:gd name="T7" fmla="*/ 3810 h 4080"/>
              <a:gd name="T8" fmla="*/ 3861 w 7644"/>
              <a:gd name="T9" fmla="*/ 3102 h 4080"/>
              <a:gd name="T10" fmla="*/ 3861 w 7644"/>
              <a:gd name="T11" fmla="*/ 3102 h 4080"/>
              <a:gd name="T12" fmla="*/ 3904 w 7644"/>
              <a:gd name="T13" fmla="*/ 2927 h 4080"/>
              <a:gd name="T14" fmla="*/ 3904 w 7644"/>
              <a:gd name="T15" fmla="*/ 2927 h 4080"/>
              <a:gd name="T16" fmla="*/ 4079 w 7644"/>
              <a:gd name="T17" fmla="*/ 2969 h 4080"/>
              <a:gd name="T18" fmla="*/ 4079 w 7644"/>
              <a:gd name="T19" fmla="*/ 2969 h 4080"/>
              <a:gd name="T20" fmla="*/ 4717 w 7644"/>
              <a:gd name="T21" fmla="*/ 3589 h 4080"/>
              <a:gd name="T22" fmla="*/ 4717 w 7644"/>
              <a:gd name="T23" fmla="*/ 3589 h 4080"/>
              <a:gd name="T24" fmla="*/ 5603 w 7644"/>
              <a:gd name="T25" fmla="*/ 3825 h 4080"/>
              <a:gd name="T26" fmla="*/ 5603 w 7644"/>
              <a:gd name="T27" fmla="*/ 3825 h 4080"/>
              <a:gd name="T28" fmla="*/ 7388 w 7644"/>
              <a:gd name="T29" fmla="*/ 2039 h 4080"/>
              <a:gd name="T30" fmla="*/ 7388 w 7644"/>
              <a:gd name="T31" fmla="*/ 2039 h 4080"/>
              <a:gd name="T32" fmla="*/ 5603 w 7644"/>
              <a:gd name="T33" fmla="*/ 255 h 4080"/>
              <a:gd name="T34" fmla="*/ 5603 w 7644"/>
              <a:gd name="T35" fmla="*/ 255 h 4080"/>
              <a:gd name="T36" fmla="*/ 3818 w 7644"/>
              <a:gd name="T37" fmla="*/ 2039 h 4080"/>
              <a:gd name="T38" fmla="*/ 3818 w 7644"/>
              <a:gd name="T39" fmla="*/ 2039 h 4080"/>
              <a:gd name="T40" fmla="*/ 1778 w 7644"/>
              <a:gd name="T41" fmla="*/ 4079 h 4080"/>
              <a:gd name="T42" fmla="*/ 1778 w 7644"/>
              <a:gd name="T43" fmla="*/ 4079 h 4080"/>
              <a:gd name="T44" fmla="*/ 765 w 7644"/>
              <a:gd name="T45" fmla="*/ 3810 h 4080"/>
              <a:gd name="T46" fmla="*/ 765 w 7644"/>
              <a:gd name="T47" fmla="*/ 3810 h 4080"/>
              <a:gd name="T48" fmla="*/ 37 w 7644"/>
              <a:gd name="T49" fmla="*/ 3102 h 4080"/>
              <a:gd name="T50" fmla="*/ 37 w 7644"/>
              <a:gd name="T51" fmla="*/ 3102 h 4080"/>
              <a:gd name="T52" fmla="*/ 79 w 7644"/>
              <a:gd name="T53" fmla="*/ 2927 h 4080"/>
              <a:gd name="T54" fmla="*/ 79 w 7644"/>
              <a:gd name="T55" fmla="*/ 2927 h 4080"/>
              <a:gd name="T56" fmla="*/ 254 w 7644"/>
              <a:gd name="T57" fmla="*/ 2969 h 4080"/>
              <a:gd name="T58" fmla="*/ 254 w 7644"/>
              <a:gd name="T59" fmla="*/ 2969 h 4080"/>
              <a:gd name="T60" fmla="*/ 892 w 7644"/>
              <a:gd name="T61" fmla="*/ 3589 h 4080"/>
              <a:gd name="T62" fmla="*/ 892 w 7644"/>
              <a:gd name="T63" fmla="*/ 3589 h 4080"/>
              <a:gd name="T64" fmla="*/ 1778 w 7644"/>
              <a:gd name="T65" fmla="*/ 3825 h 4080"/>
              <a:gd name="T66" fmla="*/ 1778 w 7644"/>
              <a:gd name="T67" fmla="*/ 3825 h 4080"/>
              <a:gd name="T68" fmla="*/ 3564 w 7644"/>
              <a:gd name="T69" fmla="*/ 2039 h 4080"/>
              <a:gd name="T70" fmla="*/ 3564 w 7644"/>
              <a:gd name="T71" fmla="*/ 2039 h 4080"/>
              <a:gd name="T72" fmla="*/ 5603 w 7644"/>
              <a:gd name="T73" fmla="*/ 0 h 4080"/>
              <a:gd name="T74" fmla="*/ 5603 w 7644"/>
              <a:gd name="T75" fmla="*/ 0 h 4080"/>
              <a:gd name="T76" fmla="*/ 7643 w 7644"/>
              <a:gd name="T77" fmla="*/ 2039 h 4080"/>
              <a:gd name="T78" fmla="*/ 7643 w 7644"/>
              <a:gd name="T79" fmla="*/ 2039 h 4080"/>
              <a:gd name="T80" fmla="*/ 5603 w 7644"/>
              <a:gd name="T81" fmla="*/ 4079 h 4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644" h="4080">
                <a:moveTo>
                  <a:pt x="5603" y="4079"/>
                </a:moveTo>
                <a:lnTo>
                  <a:pt x="5603" y="4079"/>
                </a:lnTo>
                <a:cubicBezTo>
                  <a:pt x="5248" y="4079"/>
                  <a:pt x="4897" y="3986"/>
                  <a:pt x="4590" y="3810"/>
                </a:cubicBezTo>
                <a:lnTo>
                  <a:pt x="4590" y="3810"/>
                </a:lnTo>
                <a:cubicBezTo>
                  <a:pt x="4293" y="3639"/>
                  <a:pt x="4041" y="3395"/>
                  <a:pt x="3861" y="3102"/>
                </a:cubicBezTo>
                <a:lnTo>
                  <a:pt x="3861" y="3102"/>
                </a:lnTo>
                <a:cubicBezTo>
                  <a:pt x="3825" y="3042"/>
                  <a:pt x="3844" y="2963"/>
                  <a:pt x="3904" y="2927"/>
                </a:cubicBezTo>
                <a:lnTo>
                  <a:pt x="3904" y="2927"/>
                </a:lnTo>
                <a:cubicBezTo>
                  <a:pt x="3964" y="2890"/>
                  <a:pt x="4042" y="2909"/>
                  <a:pt x="4079" y="2969"/>
                </a:cubicBezTo>
                <a:lnTo>
                  <a:pt x="4079" y="2969"/>
                </a:lnTo>
                <a:cubicBezTo>
                  <a:pt x="4236" y="3225"/>
                  <a:pt x="4456" y="3440"/>
                  <a:pt x="4717" y="3589"/>
                </a:cubicBezTo>
                <a:lnTo>
                  <a:pt x="4717" y="3589"/>
                </a:lnTo>
                <a:cubicBezTo>
                  <a:pt x="4985" y="3743"/>
                  <a:pt x="5292" y="3825"/>
                  <a:pt x="5603" y="3825"/>
                </a:cubicBezTo>
                <a:lnTo>
                  <a:pt x="5603" y="3825"/>
                </a:lnTo>
                <a:cubicBezTo>
                  <a:pt x="6588" y="3825"/>
                  <a:pt x="7388" y="3024"/>
                  <a:pt x="7388" y="2039"/>
                </a:cubicBezTo>
                <a:lnTo>
                  <a:pt x="7388" y="2039"/>
                </a:lnTo>
                <a:cubicBezTo>
                  <a:pt x="7388" y="1055"/>
                  <a:pt x="6588" y="255"/>
                  <a:pt x="5603" y="255"/>
                </a:cubicBezTo>
                <a:lnTo>
                  <a:pt x="5603" y="255"/>
                </a:lnTo>
                <a:cubicBezTo>
                  <a:pt x="4619" y="255"/>
                  <a:pt x="3818" y="1055"/>
                  <a:pt x="3818" y="2039"/>
                </a:cubicBezTo>
                <a:lnTo>
                  <a:pt x="3818" y="2039"/>
                </a:lnTo>
                <a:cubicBezTo>
                  <a:pt x="3818" y="3164"/>
                  <a:pt x="2903" y="4079"/>
                  <a:pt x="1778" y="4079"/>
                </a:cubicBezTo>
                <a:lnTo>
                  <a:pt x="1778" y="4079"/>
                </a:lnTo>
                <a:cubicBezTo>
                  <a:pt x="1422" y="4079"/>
                  <a:pt x="1072" y="3986"/>
                  <a:pt x="765" y="3810"/>
                </a:cubicBezTo>
                <a:lnTo>
                  <a:pt x="765" y="3810"/>
                </a:lnTo>
                <a:cubicBezTo>
                  <a:pt x="467" y="3639"/>
                  <a:pt x="215" y="3395"/>
                  <a:pt x="37" y="3102"/>
                </a:cubicBezTo>
                <a:lnTo>
                  <a:pt x="37" y="3102"/>
                </a:lnTo>
                <a:cubicBezTo>
                  <a:pt x="0" y="3042"/>
                  <a:pt x="19" y="2963"/>
                  <a:pt x="79" y="2927"/>
                </a:cubicBezTo>
                <a:lnTo>
                  <a:pt x="79" y="2927"/>
                </a:lnTo>
                <a:cubicBezTo>
                  <a:pt x="139" y="2890"/>
                  <a:pt x="217" y="2909"/>
                  <a:pt x="254" y="2969"/>
                </a:cubicBezTo>
                <a:lnTo>
                  <a:pt x="254" y="2969"/>
                </a:lnTo>
                <a:cubicBezTo>
                  <a:pt x="410" y="3225"/>
                  <a:pt x="631" y="3440"/>
                  <a:pt x="892" y="3589"/>
                </a:cubicBezTo>
                <a:lnTo>
                  <a:pt x="892" y="3589"/>
                </a:lnTo>
                <a:cubicBezTo>
                  <a:pt x="1160" y="3743"/>
                  <a:pt x="1467" y="3825"/>
                  <a:pt x="1778" y="3825"/>
                </a:cubicBezTo>
                <a:lnTo>
                  <a:pt x="1778" y="3825"/>
                </a:lnTo>
                <a:cubicBezTo>
                  <a:pt x="2762" y="3825"/>
                  <a:pt x="3564" y="3024"/>
                  <a:pt x="3564" y="2039"/>
                </a:cubicBezTo>
                <a:lnTo>
                  <a:pt x="3564" y="2039"/>
                </a:lnTo>
                <a:cubicBezTo>
                  <a:pt x="3564" y="915"/>
                  <a:pt x="4478" y="0"/>
                  <a:pt x="5603" y="0"/>
                </a:cubicBezTo>
                <a:lnTo>
                  <a:pt x="5603" y="0"/>
                </a:lnTo>
                <a:cubicBezTo>
                  <a:pt x="6728" y="0"/>
                  <a:pt x="7643" y="915"/>
                  <a:pt x="7643" y="2039"/>
                </a:cubicBezTo>
                <a:lnTo>
                  <a:pt x="7643" y="2039"/>
                </a:lnTo>
                <a:cubicBezTo>
                  <a:pt x="7643" y="3164"/>
                  <a:pt x="6728" y="4079"/>
                  <a:pt x="5603" y="4079"/>
                </a:cubicBezTo>
              </a:path>
            </a:pathLst>
          </a:custGeom>
          <a:solidFill>
            <a:srgbClr val="2585C2"/>
          </a:solidFill>
          <a:ln>
            <a:solidFill>
              <a:srgbClr val="2585C2"/>
            </a:solidFill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FEF6DD-585F-1199-0FC2-AD256E4C8A71}"/>
              </a:ext>
            </a:extLst>
          </p:cNvPr>
          <p:cNvGrpSpPr/>
          <p:nvPr/>
        </p:nvGrpSpPr>
        <p:grpSpPr>
          <a:xfrm>
            <a:off x="431279" y="375565"/>
            <a:ext cx="1792224" cy="1792224"/>
            <a:chOff x="1433852" y="1700836"/>
            <a:chExt cx="2823923" cy="2823924"/>
          </a:xfrm>
        </p:grpSpPr>
        <p:sp>
          <p:nvSpPr>
            <p:cNvPr id="37" name="Ovaal 2">
              <a:extLst>
                <a:ext uri="{FF2B5EF4-FFF2-40B4-BE49-F238E27FC236}">
                  <a16:creationId xmlns:a16="http://schemas.microsoft.com/office/drawing/2014/main" id="{8A2DE224-974B-3F12-8DDB-319001774B99}"/>
                </a:ext>
              </a:extLst>
            </p:cNvPr>
            <p:cNvSpPr/>
            <p:nvPr/>
          </p:nvSpPr>
          <p:spPr>
            <a:xfrm>
              <a:off x="1433852" y="1700836"/>
              <a:ext cx="2823923" cy="28239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1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B506322B-FFFB-E0D9-77DF-A394480A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791" y="1805365"/>
              <a:ext cx="2669717" cy="2651760"/>
            </a:xfrm>
            <a:prstGeom prst="ellipse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3E38A4E-4419-A506-008E-3E252AB12E56}"/>
              </a:ext>
            </a:extLst>
          </p:cNvPr>
          <p:cNvGrpSpPr/>
          <p:nvPr/>
        </p:nvGrpSpPr>
        <p:grpSpPr>
          <a:xfrm>
            <a:off x="132258" y="4555419"/>
            <a:ext cx="6586415" cy="1708298"/>
            <a:chOff x="132258" y="4555419"/>
            <a:chExt cx="6586415" cy="1708298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0DF9685-ED49-FC94-420B-5FAD5741CB34}"/>
                </a:ext>
              </a:extLst>
            </p:cNvPr>
            <p:cNvSpPr txBox="1"/>
            <p:nvPr/>
          </p:nvSpPr>
          <p:spPr>
            <a:xfrm>
              <a:off x="132258" y="4639869"/>
              <a:ext cx="658641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Messages for healthcare professionals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4B86EF-B186-4B6B-88ED-83589B6946DC}"/>
              </a:ext>
            </a:extLst>
          </p:cNvPr>
          <p:cNvSpPr/>
          <p:nvPr/>
        </p:nvSpPr>
        <p:spPr>
          <a:xfrm>
            <a:off x="453258" y="4662803"/>
            <a:ext cx="5981219" cy="1489904"/>
          </a:xfrm>
          <a:prstGeom prst="roundRect">
            <a:avLst/>
          </a:prstGeom>
          <a:noFill/>
          <a:ln>
            <a:solidFill>
              <a:srgbClr val="DBD1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DE73569-89E4-253B-3DB0-71163F407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84" t="19305" r="14595" b="11463"/>
          <a:stretch/>
        </p:blipFill>
        <p:spPr>
          <a:xfrm>
            <a:off x="4622081" y="370203"/>
            <a:ext cx="1827452" cy="1828800"/>
          </a:xfrm>
          <a:prstGeom prst="ellipse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CBFBCBD-A903-29EF-3B5D-AFE89E528F0D}"/>
              </a:ext>
            </a:extLst>
          </p:cNvPr>
          <p:cNvGrpSpPr/>
          <p:nvPr/>
        </p:nvGrpSpPr>
        <p:grpSpPr>
          <a:xfrm>
            <a:off x="-4101" y="9133194"/>
            <a:ext cx="6879926" cy="909764"/>
            <a:chOff x="-4101" y="9133194"/>
            <a:chExt cx="6879926" cy="90976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6C29CDB-3A45-01B4-5856-77E959323A4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0" y="9109018"/>
              <a:chExt cx="6879926" cy="90976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F621FAA-9A6C-3938-FBAD-4E1BCD0E9447}"/>
                  </a:ext>
                </a:extLst>
              </p:cNvPr>
              <p:cNvSpPr/>
              <p:nvPr/>
            </p:nvSpPr>
            <p:spPr>
              <a:xfrm>
                <a:off x="0" y="9109018"/>
                <a:ext cx="6858000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F311738-9071-6EB9-349E-794CF9461288}"/>
                  </a:ext>
                </a:extLst>
              </p:cNvPr>
              <p:cNvSpPr txBox="1"/>
              <p:nvPr/>
            </p:nvSpPr>
            <p:spPr>
              <a:xfrm>
                <a:off x="21927" y="9172396"/>
                <a:ext cx="6857999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The </a:t>
                </a:r>
                <a:r>
                  <a:rPr lang="en-GB" sz="1200" b="1" dirty="0" err="1">
                    <a:solidFill>
                      <a:srgbClr val="8C4F91"/>
                    </a:solidFill>
                    <a:effectLst/>
                  </a:rPr>
                  <a:t>PrEvCan</a:t>
                </a: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 campaign was initiated by EONS and is run in association </a:t>
                </a:r>
                <a:br>
                  <a:rPr lang="en-GB" sz="1200" b="1" dirty="0">
                    <a:solidFill>
                      <a:srgbClr val="8C4F91"/>
                    </a:solidFill>
                    <a:effectLst/>
                  </a:rPr>
                </a:br>
                <a:r>
                  <a:rPr lang="en-GB" sz="1200" b="1" dirty="0">
                    <a:solidFill>
                      <a:srgbClr val="8C4F91"/>
                    </a:solidFill>
                    <a:effectLst/>
                  </a:rPr>
                  <a:t>with key campaign partner, ESMO. 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More info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6012B14-5EAD-F378-E3F7-6D26DDDCD9BB}"/>
                  </a:ext>
                </a:extLst>
              </p:cNvPr>
              <p:cNvGrpSpPr/>
              <p:nvPr/>
            </p:nvGrpSpPr>
            <p:grpSpPr>
              <a:xfrm>
                <a:off x="224716" y="9297854"/>
                <a:ext cx="475488" cy="475488"/>
                <a:chOff x="-302004" y="1916250"/>
                <a:chExt cx="2823923" cy="2823924"/>
              </a:xfrm>
            </p:grpSpPr>
            <p:sp>
              <p:nvSpPr>
                <p:cNvPr id="54" name="Ovaal 2">
                  <a:extLst>
                    <a:ext uri="{FF2B5EF4-FFF2-40B4-BE49-F238E27FC236}">
                      <a16:creationId xmlns:a16="http://schemas.microsoft.com/office/drawing/2014/main" id="{0F7AB5A5-0031-C630-9923-04FF05C61D3D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5" name="Picture 5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F5DDF3F-D747-FD61-D33D-ED2C231E46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9AEB75ED-853A-492B-B9A4-282C4106C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ECADB6-0590-F662-1F61-E925867D846B}"/>
              </a:ext>
            </a:extLst>
          </p:cNvPr>
          <p:cNvGrpSpPr/>
          <p:nvPr/>
        </p:nvGrpSpPr>
        <p:grpSpPr>
          <a:xfrm>
            <a:off x="2396115" y="375565"/>
            <a:ext cx="2049983" cy="2171688"/>
            <a:chOff x="2396115" y="375565"/>
            <a:chExt cx="2049983" cy="2171688"/>
          </a:xfrm>
        </p:grpSpPr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FOR WOMEN: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IF YOU CAN,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BREASTFEED YOUR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BABY</a:t>
              </a:r>
            </a:p>
            <a:p>
              <a:pPr algn="ctr" rtl="0" fontAlgn="base"/>
              <a:r>
                <a:rPr lang="en-US" sz="5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LIMIT USE </a:t>
              </a:r>
              <a:b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OF HRT</a:t>
              </a:r>
              <a:endParaRPr lang="en-GB" sz="10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6D3DD5E-129A-6812-FAD6-DD4CD6B632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86" y="43970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1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AEED666-1859-4DCA-46AF-FAEE21846B60}"/>
              </a:ext>
            </a:extLst>
          </p:cNvPr>
          <p:cNvGrpSpPr/>
          <p:nvPr/>
        </p:nvGrpSpPr>
        <p:grpSpPr>
          <a:xfrm>
            <a:off x="0" y="-3"/>
            <a:ext cx="6875825" cy="9930179"/>
            <a:chOff x="0" y="-3"/>
            <a:chExt cx="6875825" cy="9930179"/>
          </a:xfrm>
        </p:grpSpPr>
        <p:pic>
          <p:nvPicPr>
            <p:cNvPr id="49" name="Picture 48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60EE1297-7A14-AC14-86B1-C863D0304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76"/>
            <a:stretch/>
          </p:blipFill>
          <p:spPr>
            <a:xfrm flipV="1">
              <a:off x="1" y="-3"/>
              <a:ext cx="6875824" cy="2199003"/>
            </a:xfrm>
            <a:prstGeom prst="rect">
              <a:avLst/>
            </a:prstGeom>
          </p:spPr>
        </p:pic>
        <p:pic>
          <p:nvPicPr>
            <p:cNvPr id="46" name="Picture 45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88D54FDD-5396-DE21-E4E2-E12F51DB2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39"/>
            <a:stretch/>
          </p:blipFill>
          <p:spPr>
            <a:xfrm>
              <a:off x="0" y="2199003"/>
              <a:ext cx="6862101" cy="7731173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427247" y="5122075"/>
            <a:ext cx="5958301" cy="3704684"/>
          </a:xfrm>
          <a:prstGeom prst="roundRect">
            <a:avLst/>
          </a:prstGeom>
          <a:solidFill>
            <a:schemeClr val="bg1">
              <a:alpha val="6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66" y="5594087"/>
            <a:ext cx="6402706" cy="123787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gradFill>
                  <a:gsLst>
                    <a:gs pos="0">
                      <a:srgbClr val="F6F8FC"/>
                    </a:gs>
                    <a:gs pos="74000">
                      <a:srgbClr val="ABC0E4"/>
                    </a:gs>
                    <a:gs pos="83000">
                      <a:srgbClr val="ABC0E4"/>
                    </a:gs>
                    <a:gs pos="100000">
                      <a:srgbClr val="C7D5ED"/>
                    </a:gs>
                  </a:gsLst>
                  <a:lin ang="5400000" scaled="0"/>
                </a:gra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Offer lifestyle advice 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and support to reduce 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menopausal symptoms, </a:t>
            </a:r>
            <a:b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US" sz="32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when appropriate.</a:t>
            </a:r>
            <a:endParaRPr lang="en-GB" sz="3200" b="1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365048-D103-4D77-196F-01BAC6E1E837}"/>
              </a:ext>
            </a:extLst>
          </p:cNvPr>
          <p:cNvGrpSpPr/>
          <p:nvPr/>
        </p:nvGrpSpPr>
        <p:grpSpPr>
          <a:xfrm>
            <a:off x="-4101" y="153871"/>
            <a:ext cx="6879926" cy="9889087"/>
            <a:chOff x="-4101" y="153871"/>
            <a:chExt cx="6879926" cy="9889087"/>
          </a:xfrm>
        </p:grpSpPr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40A4EC6-5885-0BD5-80B4-2B459BC5E90B}"/>
                </a:ext>
              </a:extLst>
            </p:cNvPr>
            <p:cNvGrpSpPr/>
            <p:nvPr/>
          </p:nvGrpSpPr>
          <p:grpSpPr>
            <a:xfrm>
              <a:off x="417821" y="388491"/>
              <a:ext cx="1792224" cy="1792224"/>
              <a:chOff x="438977" y="415290"/>
              <a:chExt cx="1792224" cy="179222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9D8CD45-7AFF-5A98-E5A0-4D5B081F9991}"/>
                  </a:ext>
                </a:extLst>
              </p:cNvPr>
              <p:cNvSpPr/>
              <p:nvPr/>
            </p:nvSpPr>
            <p:spPr>
              <a:xfrm>
                <a:off x="438977" y="415290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6C7509A-674A-085C-667B-4B607C7C11FE}"/>
                  </a:ext>
                </a:extLst>
              </p:cNvPr>
              <p:cNvSpPr/>
              <p:nvPr/>
            </p:nvSpPr>
            <p:spPr>
              <a:xfrm>
                <a:off x="616810" y="828538"/>
                <a:ext cx="1482691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Insert</a:t>
                </a: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logo </a:t>
                </a:r>
                <a:b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of your organization</a:t>
                </a:r>
              </a:p>
              <a:p>
                <a:pPr algn="ctr"/>
                <a:r>
                  <a:rPr lang="en-US" sz="1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here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4B7CFBC-5D39-AE9A-C2C0-496C4E6F2AB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1AA3F05-3D47-7AB4-ABBB-C4E0BBE1F9B0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C33E7AA2-D584-39B9-E448-3F5EC98B17BF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AF24146-9688-F8B8-F367-509C9A282DAA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8C4F91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8C4F91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5121FC70-74E7-07E1-C294-5BA1EBF4C867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2" name="Ovaal 2">
                    <a:extLst>
                      <a:ext uri="{FF2B5EF4-FFF2-40B4-BE49-F238E27FC236}">
                        <a16:creationId xmlns:a16="http://schemas.microsoft.com/office/drawing/2014/main" id="{796A0824-0429-6C80-934E-2A2355C91AAC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3" name="Picture 32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F7A7CA1F-DAC9-88CE-A01B-6A16F27AB2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E8EC7236-6ACB-8283-9A96-9519E3145C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75FB15E-2D8F-BCF9-2E04-2EE286AD740A}"/>
              </a:ext>
            </a:extLst>
          </p:cNvPr>
          <p:cNvGrpSpPr/>
          <p:nvPr/>
        </p:nvGrpSpPr>
        <p:grpSpPr>
          <a:xfrm>
            <a:off x="2396115" y="375565"/>
            <a:ext cx="2049983" cy="2171688"/>
            <a:chOff x="2396115" y="375565"/>
            <a:chExt cx="2049983" cy="217168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F5C41C-3985-42E9-696A-64C9C801133F}"/>
                </a:ext>
              </a:extLst>
            </p:cNvPr>
            <p:cNvGrpSpPr/>
            <p:nvPr/>
          </p:nvGrpSpPr>
          <p:grpSpPr>
            <a:xfrm>
              <a:off x="2396115" y="375565"/>
              <a:ext cx="2049983" cy="2171688"/>
              <a:chOff x="2396115" y="375565"/>
              <a:chExt cx="2049983" cy="2171688"/>
            </a:xfrm>
          </p:grpSpPr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7">
                <a:extLst>
                  <a:ext uri="{FF2B5EF4-FFF2-40B4-BE49-F238E27FC236}">
                    <a16:creationId xmlns:a16="http://schemas.microsoft.com/office/drawing/2014/main" id="{E510078D-2C95-09C2-1C54-DF8A4A3F3FED}"/>
                  </a:ext>
                </a:extLst>
              </p:cNvPr>
              <p:cNvSpPr txBox="1"/>
              <p:nvPr/>
            </p:nvSpPr>
            <p:spPr>
              <a:xfrm>
                <a:off x="2396115" y="900698"/>
                <a:ext cx="2049983" cy="16465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GB" sz="3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algn="ctr" rtl="0" fontAlgn="base"/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FOR WOMEN:</a:t>
                </a:r>
              </a:p>
              <a:p>
                <a:pPr algn="ctr" rtl="0" fontAlgn="base"/>
                <a:r>
                  <a:rPr lang="en-US" sz="500" b="1" dirty="0">
                    <a:solidFill>
                      <a:srgbClr val="8C4F9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</a:t>
                </a:r>
              </a:p>
              <a:p>
                <a:pPr algn="ctr" rtl="0" fontAlgn="base"/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IF YOU CAN, </a:t>
                </a:r>
                <a:b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BREASTFEED YOUR </a:t>
                </a:r>
                <a:b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BABY</a:t>
                </a:r>
              </a:p>
              <a:p>
                <a:pPr algn="ctr" rtl="0" fontAlgn="base"/>
                <a:r>
                  <a:rPr lang="en-US" sz="500" b="1" dirty="0">
                    <a:solidFill>
                      <a:srgbClr val="8C4F9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</a:t>
                </a:r>
              </a:p>
              <a:p>
                <a:pPr algn="ctr" rtl="0" fontAlgn="base"/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LIMIT USE </a:t>
                </a:r>
                <a:b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</a:br>
                <a:r>
                  <a:rPr lang="en-US" sz="1000" b="1" i="0" dirty="0">
                    <a:solidFill>
                      <a:schemeClr val="bg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</a:rPr>
                  <a:t>OF HRT</a:t>
                </a:r>
                <a:endParaRPr lang="en-GB" sz="10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 fontAlgn="base"/>
                <a:endParaRPr lang="en-US" sz="600" b="1" dirty="0">
                  <a:solidFill>
                    <a:srgbClr val="FF9922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 rtl="0" fontAlgn="base"/>
                <a:endParaRPr lang="en-GB" sz="105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4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breastfeeding a baby&#10;&#10;Description automatically generated with medium confidence">
            <a:extLst>
              <a:ext uri="{FF2B5EF4-FFF2-40B4-BE49-F238E27FC236}">
                <a16:creationId xmlns:a16="http://schemas.microsoft.com/office/drawing/2014/main" id="{86041247-637F-ADB6-340E-01B0D038D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0" t="-1" r="24547" b="-1"/>
          <a:stretch/>
        </p:blipFill>
        <p:spPr>
          <a:xfrm>
            <a:off x="-4101" y="0"/>
            <a:ext cx="6879926" cy="99301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2226152" y="3920840"/>
            <a:ext cx="4427373" cy="482688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613" y="5501924"/>
            <a:ext cx="4167155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8C4F91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4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Customized </a:t>
            </a:r>
            <a:br>
              <a:rPr lang="en-GB" sz="34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GB" sz="34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message</a:t>
            </a:r>
            <a:endParaRPr lang="en-GB" sz="3400" b="1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BF916CE-0624-4EA7-AB9A-6C4C006BCA7D}"/>
              </a:ext>
            </a:extLst>
          </p:cNvPr>
          <p:cNvSpPr/>
          <p:nvPr/>
        </p:nvSpPr>
        <p:spPr>
          <a:xfrm>
            <a:off x="321465" y="2598636"/>
            <a:ext cx="2454399" cy="286470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DD9D9B0B-185C-4B2B-98B2-B4412338F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53" y="3004121"/>
            <a:ext cx="1901177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8C4F91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4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Paste your photo</a:t>
            </a:r>
            <a:endParaRPr lang="en-GB" sz="3400" b="1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239671-D3E5-0EAC-3FF5-FCD815921FA1}"/>
              </a:ext>
            </a:extLst>
          </p:cNvPr>
          <p:cNvGrpSpPr/>
          <p:nvPr/>
        </p:nvGrpSpPr>
        <p:grpSpPr>
          <a:xfrm>
            <a:off x="-4101" y="153871"/>
            <a:ext cx="6879926" cy="9889087"/>
            <a:chOff x="-4101" y="153871"/>
            <a:chExt cx="6879926" cy="9889087"/>
          </a:xfrm>
        </p:grpSpPr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D58BF7A-E3CF-89CB-698B-28BF2406C70D}"/>
                </a:ext>
              </a:extLst>
            </p:cNvPr>
            <p:cNvGrpSpPr/>
            <p:nvPr/>
          </p:nvGrpSpPr>
          <p:grpSpPr>
            <a:xfrm>
              <a:off x="417821" y="388491"/>
              <a:ext cx="1792224" cy="1792224"/>
              <a:chOff x="438977" y="415290"/>
              <a:chExt cx="1792224" cy="1792224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C84F7ED-F835-9112-4322-72E004540AF2}"/>
                  </a:ext>
                </a:extLst>
              </p:cNvPr>
              <p:cNvSpPr/>
              <p:nvPr/>
            </p:nvSpPr>
            <p:spPr>
              <a:xfrm>
                <a:off x="438977" y="415290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308131-D730-26B2-1212-1A6D16CBC25E}"/>
                  </a:ext>
                </a:extLst>
              </p:cNvPr>
              <p:cNvSpPr/>
              <p:nvPr/>
            </p:nvSpPr>
            <p:spPr>
              <a:xfrm>
                <a:off x="616810" y="828538"/>
                <a:ext cx="1482691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Insert</a:t>
                </a: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logo </a:t>
                </a:r>
                <a:b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of your organization</a:t>
                </a:r>
              </a:p>
              <a:p>
                <a:pPr algn="ctr"/>
                <a:r>
                  <a:rPr lang="en-US" sz="1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here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A5C82FA-B48B-5B09-4D2A-42EE58587FE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6E2538F-DBF4-80E4-51B3-82D113FC589A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E938E3B-03E8-A251-ADA7-3BDE7FEEF792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4E2125E-4605-B5AD-7D30-9237A4CBB2C0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8C4F91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8C4F91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2BC73F24-1429-021A-3A4E-786A76CDB386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9" name="Ovaal 2">
                    <a:extLst>
                      <a:ext uri="{FF2B5EF4-FFF2-40B4-BE49-F238E27FC236}">
                        <a16:creationId xmlns:a16="http://schemas.microsoft.com/office/drawing/2014/main" id="{2C3B0B2F-911A-7BEF-D7D9-3FE3D1CFDE31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0" name="Picture 2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DEEC14A-80FA-46D4-F7C7-B034ED7E1F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E8102B2F-9315-E516-6F20-B70522A270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  <p:sp>
        <p:nvSpPr>
          <p:cNvPr id="3" name="Ovaal 41">
            <a:extLst>
              <a:ext uri="{FF2B5EF4-FFF2-40B4-BE49-F238E27FC236}">
                <a16:creationId xmlns:a16="http://schemas.microsoft.com/office/drawing/2014/main" id="{CE520594-AD32-F775-574D-D1D4ADDBD8ED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8C4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0D0A49A-607C-FEC3-15BE-B79D2210C8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86" y="439703"/>
            <a:ext cx="548640" cy="54864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9B5776DD-57A1-7B16-4D62-3835195439D1}"/>
              </a:ext>
            </a:extLst>
          </p:cNvPr>
          <p:cNvSpPr txBox="1"/>
          <p:nvPr/>
        </p:nvSpPr>
        <p:spPr>
          <a:xfrm>
            <a:off x="2396115" y="900698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rtl="0" fontAlgn="base"/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FOR WOMEN:</a:t>
            </a:r>
          </a:p>
          <a:p>
            <a:pPr algn="ctr" rtl="0" fontAlgn="base"/>
            <a:r>
              <a:rPr lang="en-US" sz="500" b="1" dirty="0">
                <a:solidFill>
                  <a:srgbClr val="8C4F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  <a:p>
            <a:pPr algn="ctr" rtl="0" fontAlgn="base"/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IF YOU CAN, </a:t>
            </a:r>
            <a:b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BREASTFEED YOUR </a:t>
            </a:r>
            <a:b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BABY</a:t>
            </a:r>
          </a:p>
          <a:p>
            <a:pPr algn="ctr" rtl="0" fontAlgn="base"/>
            <a:r>
              <a:rPr lang="en-US" sz="500" b="1" dirty="0">
                <a:solidFill>
                  <a:srgbClr val="8C4F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  <a:p>
            <a:pPr algn="ctr" rtl="0" fontAlgn="base"/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LIMIT USE </a:t>
            </a:r>
            <a:b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OF HRT</a:t>
            </a:r>
            <a:endParaRPr lang="en-GB" sz="100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fontAlgn="base"/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64F06A2-43DC-0A4E-2335-8A1047D20B0B}"/>
              </a:ext>
            </a:extLst>
          </p:cNvPr>
          <p:cNvGrpSpPr/>
          <p:nvPr/>
        </p:nvGrpSpPr>
        <p:grpSpPr>
          <a:xfrm>
            <a:off x="0" y="-3"/>
            <a:ext cx="6875825" cy="9930179"/>
            <a:chOff x="0" y="-3"/>
            <a:chExt cx="6875825" cy="9930179"/>
          </a:xfrm>
        </p:grpSpPr>
        <p:pic>
          <p:nvPicPr>
            <p:cNvPr id="9" name="Picture 8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98052DC4-3C82-2388-ED59-6A9D24D98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76"/>
            <a:stretch/>
          </p:blipFill>
          <p:spPr>
            <a:xfrm flipV="1">
              <a:off x="1" y="-3"/>
              <a:ext cx="6875824" cy="2199003"/>
            </a:xfrm>
            <a:prstGeom prst="rect">
              <a:avLst/>
            </a:prstGeom>
          </p:spPr>
        </p:pic>
        <p:pic>
          <p:nvPicPr>
            <p:cNvPr id="10" name="Picture 9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0025A417-ACB3-6C01-2F8C-62F6AC213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39"/>
            <a:stretch/>
          </p:blipFill>
          <p:spPr>
            <a:xfrm>
              <a:off x="0" y="2199003"/>
              <a:ext cx="6862101" cy="7731173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322BCE-0271-4C8E-9878-A7CF42C7A47B}"/>
              </a:ext>
            </a:extLst>
          </p:cNvPr>
          <p:cNvSpPr/>
          <p:nvPr/>
        </p:nvSpPr>
        <p:spPr>
          <a:xfrm>
            <a:off x="2226152" y="3920840"/>
            <a:ext cx="4427373" cy="482688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1390292E-CF4A-4AAE-B8F3-6810A56F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613" y="5501924"/>
            <a:ext cx="4167155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8C4F91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34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Customized </a:t>
            </a:r>
            <a:br>
              <a:rPr lang="en-GB" sz="34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</a:br>
            <a:r>
              <a:rPr lang="en-GB" sz="34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message</a:t>
            </a:r>
            <a:endParaRPr lang="en-GB" sz="3400" b="1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BF916CE-0624-4EA7-AB9A-6C4C006BCA7D}"/>
              </a:ext>
            </a:extLst>
          </p:cNvPr>
          <p:cNvSpPr/>
          <p:nvPr/>
        </p:nvSpPr>
        <p:spPr>
          <a:xfrm>
            <a:off x="321465" y="2598636"/>
            <a:ext cx="2454399" cy="2864706"/>
          </a:xfrm>
          <a:prstGeom prst="roundRect">
            <a:avLst/>
          </a:prstGeom>
          <a:solidFill>
            <a:schemeClr val="bg1"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DD9D9B0B-185C-4B2B-98B2-B4412338F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53" y="3004121"/>
            <a:ext cx="1901177" cy="146683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rgbClr val="8C4F91"/>
                </a:solidFill>
                <a:effectLst/>
                <a:latin typeface="Aharoni" panose="02010803020104030203" pitchFamily="2" charset="-79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400" b="1" i="0" dirty="0">
                <a:solidFill>
                  <a:srgbClr val="8C4F91"/>
                </a:solidFill>
                <a:effectLst/>
                <a:latin typeface="Calibri" panose="020F0502020204030204" pitchFamily="34" charset="0"/>
              </a:rPr>
              <a:t>Paste your photo</a:t>
            </a:r>
            <a:endParaRPr lang="en-GB" sz="3400" b="1" dirty="0">
              <a:solidFill>
                <a:srgbClr val="8C4F9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239671-D3E5-0EAC-3FF5-FCD815921FA1}"/>
              </a:ext>
            </a:extLst>
          </p:cNvPr>
          <p:cNvGrpSpPr/>
          <p:nvPr/>
        </p:nvGrpSpPr>
        <p:grpSpPr>
          <a:xfrm>
            <a:off x="-4101" y="153871"/>
            <a:ext cx="6879926" cy="9889087"/>
            <a:chOff x="-4101" y="153871"/>
            <a:chExt cx="6879926" cy="9889087"/>
          </a:xfrm>
        </p:grpSpPr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D58BF7A-E3CF-89CB-698B-28BF2406C70D}"/>
                </a:ext>
              </a:extLst>
            </p:cNvPr>
            <p:cNvGrpSpPr/>
            <p:nvPr/>
          </p:nvGrpSpPr>
          <p:grpSpPr>
            <a:xfrm>
              <a:off x="417821" y="388491"/>
              <a:ext cx="1792224" cy="1792224"/>
              <a:chOff x="438977" y="415290"/>
              <a:chExt cx="1792224" cy="1792224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C84F7ED-F835-9112-4322-72E004540AF2}"/>
                  </a:ext>
                </a:extLst>
              </p:cNvPr>
              <p:cNvSpPr/>
              <p:nvPr/>
            </p:nvSpPr>
            <p:spPr>
              <a:xfrm>
                <a:off x="438977" y="415290"/>
                <a:ext cx="1792224" cy="17922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308131-D730-26B2-1212-1A6D16CBC25E}"/>
                  </a:ext>
                </a:extLst>
              </p:cNvPr>
              <p:cNvSpPr/>
              <p:nvPr/>
            </p:nvSpPr>
            <p:spPr>
              <a:xfrm>
                <a:off x="616810" y="828538"/>
                <a:ext cx="1482691" cy="107721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Insert</a:t>
                </a: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logo </a:t>
                </a:r>
                <a:b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</a:br>
                <a:r>
                  <a:rPr lang="en-US" sz="16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of your organization</a:t>
                </a:r>
              </a:p>
              <a:p>
                <a:pPr algn="ctr"/>
                <a:r>
                  <a:rPr lang="en-US" sz="16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here</a:t>
                </a:r>
                <a:endPara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A5C82FA-B48B-5B09-4D2A-42EE58587FEF}"/>
                </a:ext>
              </a:extLst>
            </p:cNvPr>
            <p:cNvGrpSpPr/>
            <p:nvPr/>
          </p:nvGrpSpPr>
          <p:grpSpPr>
            <a:xfrm>
              <a:off x="-4101" y="9133194"/>
              <a:ext cx="6879926" cy="909764"/>
              <a:chOff x="-4101" y="9133194"/>
              <a:chExt cx="6879926" cy="909764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6E2538F-DBF4-80E4-51B3-82D113FC589A}"/>
                  </a:ext>
                </a:extLst>
              </p:cNvPr>
              <p:cNvGrpSpPr/>
              <p:nvPr/>
            </p:nvGrpSpPr>
            <p:grpSpPr>
              <a:xfrm>
                <a:off x="-4101" y="9133194"/>
                <a:ext cx="6879926" cy="909764"/>
                <a:chOff x="0" y="9109018"/>
                <a:chExt cx="6879926" cy="909764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E938E3B-03E8-A251-ADA7-3BDE7FEEF792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4E2125E-4605-B5AD-7D30-9237A4CBB2C0}"/>
                    </a:ext>
                  </a:extLst>
                </p:cNvPr>
                <p:cNvSpPr txBox="1"/>
                <p:nvPr/>
              </p:nvSpPr>
              <p:spPr>
                <a:xfrm>
                  <a:off x="21927" y="91723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The </a:t>
                  </a:r>
                  <a:r>
                    <a:rPr lang="en-GB" sz="1200" b="1" dirty="0" err="1">
                      <a:solidFill>
                        <a:srgbClr val="8C4F91"/>
                      </a:solidFill>
                      <a:effectLst/>
                    </a:rPr>
                    <a:t>PrEvCan</a:t>
                  </a:r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 campaign was initiated by EONS and is run in association </a:t>
                  </a:r>
                  <a:br>
                    <a:rPr lang="en-GB" sz="1200" b="1" dirty="0">
                      <a:solidFill>
                        <a:srgbClr val="8C4F91"/>
                      </a:solidFill>
                      <a:effectLst/>
                    </a:rPr>
                  </a:br>
                  <a:r>
                    <a:rPr lang="en-GB" sz="1200" b="1" dirty="0">
                      <a:solidFill>
                        <a:srgbClr val="8C4F91"/>
                      </a:solidFill>
                      <a:effectLst/>
                    </a:rPr>
                    <a:t>with key campaign partner, ESMO. 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More info</a:t>
                  </a:r>
                  <a: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: www.cancernurse.eu/</a:t>
                  </a:r>
                  <a:r>
                    <a:rPr lang="cs-CZ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prev</a:t>
                  </a:r>
                  <a:r>
                    <a:rPr lang="en-US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  <a:t>can</a:t>
                  </a:r>
                  <a:br>
                    <a:rPr lang="nl-BE" sz="1200" b="1" dirty="0">
                      <a:solidFill>
                        <a:srgbClr val="8C4F91"/>
                      </a:solidFill>
                      <a:cs typeface="Aharoni" panose="02010803020104030203" pitchFamily="2" charset="-79"/>
                    </a:rPr>
                  </a:br>
                  <a:endParaRPr lang="en-GB" sz="1200" b="1" dirty="0">
                    <a:solidFill>
                      <a:srgbClr val="8C4F91"/>
                    </a:solidFill>
                    <a:cs typeface="Aharoni" panose="02010803020104030203" pitchFamily="2" charset="-79"/>
                  </a:endParaRP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2BC73F24-1429-021A-3A4E-786A76CDB386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9" name="Ovaal 2">
                    <a:extLst>
                      <a:ext uri="{FF2B5EF4-FFF2-40B4-BE49-F238E27FC236}">
                        <a16:creationId xmlns:a16="http://schemas.microsoft.com/office/drawing/2014/main" id="{2C3B0B2F-911A-7BEF-D7D9-3FE3D1CFDE31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30" name="Picture 2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DEEC14A-80FA-46D4-F7C7-B034ED7E1F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E8102B2F-9315-E516-6F20-B70522A270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  <p:sp>
        <p:nvSpPr>
          <p:cNvPr id="3" name="Ovaal 41">
            <a:extLst>
              <a:ext uri="{FF2B5EF4-FFF2-40B4-BE49-F238E27FC236}">
                <a16:creationId xmlns:a16="http://schemas.microsoft.com/office/drawing/2014/main" id="{CE520594-AD32-F775-574D-D1D4ADDBD8ED}"/>
              </a:ext>
            </a:extLst>
          </p:cNvPr>
          <p:cNvSpPr/>
          <p:nvPr/>
        </p:nvSpPr>
        <p:spPr>
          <a:xfrm>
            <a:off x="2529344" y="375565"/>
            <a:ext cx="1799302" cy="1805224"/>
          </a:xfrm>
          <a:prstGeom prst="ellipse">
            <a:avLst/>
          </a:prstGeom>
          <a:solidFill>
            <a:srgbClr val="8C4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 </a:t>
            </a:r>
            <a:endParaRPr lang="en-GB" sz="11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0D0A49A-607C-FEC3-15BE-B79D2210C8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86" y="439703"/>
            <a:ext cx="548640" cy="54864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9B5776DD-57A1-7B16-4D62-3835195439D1}"/>
              </a:ext>
            </a:extLst>
          </p:cNvPr>
          <p:cNvSpPr txBox="1"/>
          <p:nvPr/>
        </p:nvSpPr>
        <p:spPr>
          <a:xfrm>
            <a:off x="2396115" y="900698"/>
            <a:ext cx="2049983" cy="1646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300" b="1" kern="1200" dirty="0">
              <a:solidFill>
                <a:srgbClr val="FFFFFF"/>
              </a:solidFill>
              <a:effectLst/>
              <a:latin typeface="Verdana" panose="020B060403050404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 rtl="0" fontAlgn="base"/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FOR WOMEN:</a:t>
            </a:r>
          </a:p>
          <a:p>
            <a:pPr algn="ctr" rtl="0" fontAlgn="base"/>
            <a:r>
              <a:rPr lang="en-US" sz="500" b="1" dirty="0">
                <a:solidFill>
                  <a:srgbClr val="8C4F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  <a:p>
            <a:pPr algn="ctr" rtl="0" fontAlgn="base"/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IF YOU CAN, </a:t>
            </a:r>
            <a:b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BREASTFEED YOUR </a:t>
            </a:r>
            <a:b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BABY</a:t>
            </a:r>
          </a:p>
          <a:p>
            <a:pPr algn="ctr" rtl="0" fontAlgn="base"/>
            <a:r>
              <a:rPr lang="en-US" sz="500" b="1" dirty="0">
                <a:solidFill>
                  <a:srgbClr val="8C4F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  <a:p>
            <a:pPr algn="ctr" rtl="0" fontAlgn="base"/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LIMIT USE </a:t>
            </a:r>
            <a:b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OF HRT</a:t>
            </a:r>
            <a:endParaRPr lang="en-GB" sz="100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fontAlgn="base"/>
            <a:endParaRPr lang="en-US" sz="600" b="1" dirty="0">
              <a:solidFill>
                <a:srgbClr val="FF99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fontAlgn="base"/>
            <a:endParaRPr lang="en-GB" sz="105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1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615</Words>
  <Application>Microsoft Office PowerPoint</Application>
  <PresentationFormat>A4 Paper (210x297 mm)</PresentationFormat>
  <Paragraphs>104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11</cp:revision>
  <cp:lastPrinted>2021-11-01T10:57:37Z</cp:lastPrinted>
  <dcterms:created xsi:type="dcterms:W3CDTF">2021-10-31T06:37:30Z</dcterms:created>
  <dcterms:modified xsi:type="dcterms:W3CDTF">2023-06-29T12:52:42Z</dcterms:modified>
</cp:coreProperties>
</file>